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Lato" panose="020B0604020202020204" charset="0"/>
      <p:regular r:id="rId64"/>
      <p:bold r:id="rId65"/>
      <p:italic r:id="rId66"/>
      <p:boldItalic r:id="rId67"/>
    </p:embeddedFont>
    <p:embeddedFont>
      <p:font typeface="Montserrat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1A6334-2B91-4F7A-9AC4-74878A887C40}">
  <a:tblStyle styleId="{AF1A6334-2B91-4F7A-9AC4-74878A887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99d2a9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5699d2a9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9b80560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9b80560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3539e6f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83539e6f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3539e6f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3539e6f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69b80560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569b80560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69b8056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569b8056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69b80560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569b80560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69b80560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569b80560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118c4f2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118c4f2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802bd5e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802bd5e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802bd5e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802bd5e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02bd5e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02bd5e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802bd5ee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802bd5ee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802bd5ee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802bd5ee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66ae6c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66ae6c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66ae6c3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66ae6c3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cumulative right binary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66ae6c3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66ae6c3d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66ae6c3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66ae6c3d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67b2518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67b2518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83539e6f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83539e6f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67b25185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67b25185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67b251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67b251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83539e6f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83539e6f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83539e6f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583539e6f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67b251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67b251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67b25185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67b25185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83539e6f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83539e6f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8" name="Google Shape;28;p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0" name="Google Shape;60;p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2" name="Google Shape;82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Predicting Future Patients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Kenny Thomas, Kyle Johnson, Doug McGuire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Drop Rows with N/A Values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1046600" y="1912550"/>
            <a:ext cx="3658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Drop N/A Values using the dropna method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Reduced from 349,023 rows down to 331,011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18,012 row reduction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Leaves us with 95% of our original data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750" y="1242625"/>
            <a:ext cx="2752650" cy="34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Categorical Variables Breakdown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415425" y="1212825"/>
            <a:ext cx="7920900" cy="3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 b="1"/>
              <a:t>Gender</a:t>
            </a:r>
            <a:r>
              <a:rPr lang="en" sz="1800"/>
              <a:t>: 9,495 Females and 8,921 Males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/>
              <a:t>ICD</a:t>
            </a:r>
            <a:r>
              <a:rPr lang="en" sz="1800"/>
              <a:t>: 1,607 unique codes, top was “7242-Lumbago (low back pain)”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/>
              <a:t>Procedure</a:t>
            </a:r>
            <a:r>
              <a:rPr lang="en" sz="1800"/>
              <a:t>: 2,175 unique procedures, top was “97110 -Therapeutic Exercises”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/>
              <a:t>BRalpha</a:t>
            </a:r>
            <a:r>
              <a:rPr lang="en" sz="1800"/>
              <a:t>: 20 body parts, Lumbar and Cervix were most frequent 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 b="1"/>
              <a:t>DX</a:t>
            </a:r>
            <a:r>
              <a:rPr lang="en" sz="1800"/>
              <a:t>: 1,607 unique codes (same as the ICD w/o description)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 b="1"/>
              <a:t>PLalias</a:t>
            </a:r>
            <a:r>
              <a:rPr lang="en" sz="1800"/>
              <a:t>: 11 unique values, Therapy was the most common with twice as many instances as the next highest</a:t>
            </a:r>
            <a:endParaRPr sz="1800"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00" y="1563725"/>
            <a:ext cx="5692625" cy="34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Common Body Regions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2"/>
          </p:nvPr>
        </p:nvSpPr>
        <p:spPr>
          <a:xfrm>
            <a:off x="6407271" y="208502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Top Three Regions: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Lumbar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Cervix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Knee</a:t>
            </a:r>
            <a:endParaRPr sz="18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825" y="1381750"/>
            <a:ext cx="5216350" cy="35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Body Regions Affected 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2"/>
          </p:nvPr>
        </p:nvSpPr>
        <p:spPr>
          <a:xfrm>
            <a:off x="5740796" y="22323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8,163 Single body region instances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10,253 Multiple body region instances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688" y="421163"/>
            <a:ext cx="7168625" cy="43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Continuous Variables Breakdown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563"/>
            <a:ext cx="8839200" cy="22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7075" y="1307850"/>
            <a:ext cx="4495525" cy="317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Patient Age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160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common: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60’s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Lumbar, Knee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20’s 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More interesting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Most likely sports injuries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30-40’s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Most likely comprised of cervix issues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Part 1: Predicting if a Patient Will Return Based off First Visit Information</a:t>
            </a:r>
            <a:endParaRPr sz="2400"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Creation for Part 1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57" name="Google Shape;257;p30"/>
          <p:cNvGraphicFramePr/>
          <p:nvPr/>
        </p:nvGraphicFramePr>
        <p:xfrm>
          <a:off x="952500" y="1389713"/>
          <a:ext cx="7239000" cy="3020094"/>
        </p:xfrm>
        <a:graphic>
          <a:graphicData uri="http://schemas.openxmlformats.org/drawingml/2006/table">
            <a:tbl>
              <a:tblPr>
                <a:noFill/>
                <a:tableStyleId>{AF1A6334-2B91-4F7A-9AC4-74878A887C40}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FFFFFF"/>
                          </a:solidFill>
                        </a:rPr>
                        <a:t>Date to Month/Year</a:t>
                      </a:r>
                      <a:endParaRPr u="sng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Allows us to analyze the date more granularly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Characteristics: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 variable, has a column for the month and year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FFFFFF"/>
                          </a:solidFill>
                        </a:rPr>
                        <a:t>Unique EMID Dataframe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Used to store information about individual patients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Characteristics: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Dataframe with overall characteristics for each unique patient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FFFFFF"/>
                          </a:solidFill>
                        </a:rPr>
                        <a:t>Returned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Tells us if a patient visited a clinic once or more than once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Characteristics: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Binary categorical - 1 for returned; 0 for one-time patient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42475" y="1809650"/>
            <a:ext cx="58536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Split data according to whether or not the patient returned for multiple visits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9,258 Multiple case patients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9,158 One case patients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Split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075" y="1307850"/>
            <a:ext cx="2911200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653875" y="286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141" name="Google Shape;141;p14"/>
          <p:cNvSpPr txBox="1"/>
          <p:nvPr/>
        </p:nvSpPr>
        <p:spPr>
          <a:xfrm>
            <a:off x="1342875" y="1097075"/>
            <a:ext cx="66048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 Questions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Introduction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One: Predicting Returned Patients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Implications for Return Model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Two: Exploring Relationships among Body Regions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Implications for Body Region Model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Moving Forward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1422" y="3277650"/>
            <a:ext cx="4235450" cy="15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Initial Feature Selection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Variables in Dataframe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1297500" y="16303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EMID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Month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Year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Allowed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ICD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Procedure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Gender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DX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4572000" y="16303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BRalpha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PLalias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MaxPL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FVL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FVage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Fvrrisk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CSID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Returned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Important Variables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EMID - Unique identifier that does not provide predictive information. Will be used in the data to track patients, but will not be used predictively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Returned - Our dependent variable. This is what we will be predicting during this part of the analysis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Justification for Excluding variables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811375" y="1837475"/>
            <a:ext cx="7846500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ICD - Our study is concerned with the patient’s afflicted body region rather than their diagnoses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Procedure - PLalias provides a more general variable with much of the same information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DX - We are not concerned with the disease of the patient as we want the study to focus on body regions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FVL -  We will later create the ‘Months as Patient’ variable that may be of more use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MaxPL - Maximum Procedure Level could skew the data concerning the initial - more minor - visits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/>
              <a:t>CSID - Unique Case ID that lacks predictive power and, if included, would cause the data to overfit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900" y="1138675"/>
            <a:ext cx="5138451" cy="35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>
            <a:spLocks noGrp="1"/>
          </p:cNvSpPr>
          <p:nvPr>
            <p:ph type="title" idx="4294967295"/>
          </p:nvPr>
        </p:nvSpPr>
        <p:spPr>
          <a:xfrm>
            <a:off x="2238375" y="3153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FVrrisk Exclusion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4294967295"/>
          </p:nvPr>
        </p:nvSpPr>
        <p:spPr>
          <a:xfrm>
            <a:off x="5740800" y="154307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There is a heavy concentration of FVrrisk levels below 10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With most patients being in this small range, and with the relatively little information we have about how this variable is calculated, we decided to remove it from consideration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Variables Remaining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874125" y="16303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Char char="●"/>
            </a:pPr>
            <a:r>
              <a:rPr lang="en">
                <a:solidFill>
                  <a:srgbClr val="00FFFF"/>
                </a:solidFill>
              </a:rPr>
              <a:t>EMID</a:t>
            </a:r>
            <a:endParaRPr>
              <a:solidFill>
                <a:srgbClr val="00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Month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Year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Allowed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ICD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Procedure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Gender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DX</a:t>
            </a:r>
            <a:endParaRPr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4572000" y="16303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BRalpha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PLalias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MaxPL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FVL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FVage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Fvrrisk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CSID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Char char="●"/>
            </a:pPr>
            <a:r>
              <a:rPr lang="en">
                <a:solidFill>
                  <a:srgbClr val="00FFFF"/>
                </a:solidFill>
              </a:rPr>
              <a:t>Returned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560475" y="1567550"/>
            <a:ext cx="15096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Encode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2"/>
          </p:nvPr>
        </p:nvSpPr>
        <p:spPr>
          <a:xfrm>
            <a:off x="3557248" y="1567550"/>
            <a:ext cx="2029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Dataframes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525" y="2115050"/>
            <a:ext cx="1415500" cy="268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100" y="2093350"/>
            <a:ext cx="2723650" cy="27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>
            <a:spLocks noGrp="1"/>
          </p:cNvSpPr>
          <p:nvPr>
            <p:ph type="body" idx="2"/>
          </p:nvPr>
        </p:nvSpPr>
        <p:spPr>
          <a:xfrm>
            <a:off x="6442948" y="1567550"/>
            <a:ext cx="2029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6053275" y="2857088"/>
            <a:ext cx="26346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dfY includes “Returned”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dfX holds everything else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Return Model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5406000" y="1851100"/>
            <a:ext cx="3403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Models Chosen: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Logistic Regression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ADAboost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XGBoost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body" idx="2"/>
          </p:nvPr>
        </p:nvSpPr>
        <p:spPr>
          <a:xfrm>
            <a:off x="1027671" y="155800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Goal: To predict “Returned”, a binary variable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Requires a binary prediction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use data from a patient’s first visit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Trying to simulate real time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Boosting Algorithms</a:t>
            </a:r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43" name="Google Shape;343;p41"/>
          <p:cNvSpPr txBox="1">
            <a:spLocks noGrp="1"/>
          </p:cNvSpPr>
          <p:nvPr>
            <p:ph type="body" idx="1"/>
          </p:nvPr>
        </p:nvSpPr>
        <p:spPr>
          <a:xfrm>
            <a:off x="380325" y="2018588"/>
            <a:ext cx="48954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Create strong classifiers from a number of weak classifiers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Builds a model from training data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Creates a second model that attempts to correct the errors of the first model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Models are added until the training set is perfectly predicted, or a maximum number of models are added</a:t>
            </a:r>
            <a:endParaRPr/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5725" y="1578932"/>
            <a:ext cx="3745425" cy="28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IMC Mission Statement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815925" y="1979350"/>
            <a:ext cx="3535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“To reduce the incidence, prevalence, and costs associated with musculoskeletal disorders.”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115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15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6111"/>
          <a:stretch/>
        </p:blipFill>
        <p:spPr>
          <a:xfrm>
            <a:off x="5162925" y="1034975"/>
            <a:ext cx="3173475" cy="33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body" idx="1"/>
          </p:nvPr>
        </p:nvSpPr>
        <p:spPr>
          <a:xfrm>
            <a:off x="2521575" y="1307850"/>
            <a:ext cx="39321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WIll be evaluating models based off </a:t>
            </a:r>
            <a:r>
              <a:rPr lang="en" b="1" i="1"/>
              <a:t>accuracy </a:t>
            </a:r>
            <a:r>
              <a:rPr lang="en"/>
              <a:t>scores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body" idx="2"/>
          </p:nvPr>
        </p:nvSpPr>
        <p:spPr>
          <a:xfrm>
            <a:off x="5152721" y="214562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We are more concerned with being able to predict a patient’s proper category rather than: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Capturing all patients who returned (recall)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Making sure that the patients who were predicted to return actually returned (precision)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50" y="1865500"/>
            <a:ext cx="4357160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Accuracy Results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1615225"/>
            <a:ext cx="75474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199" y="786274"/>
            <a:ext cx="6477850" cy="4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title" idx="4294967295"/>
          </p:nvPr>
        </p:nvSpPr>
        <p:spPr>
          <a:xfrm>
            <a:off x="1333075" y="1742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Forest Feature Importance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 Squared</a:t>
            </a:r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PLalias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BRalpha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Gender</a:t>
            </a:r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Removing: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PLalias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600" y="2638675"/>
            <a:ext cx="3429000" cy="18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3225" y="2638675"/>
            <a:ext cx="3495675" cy="18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 Squared Explained</a:t>
            </a:r>
            <a:endParaRPr/>
          </a:p>
        </p:txBody>
      </p:sp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Cox &amp; Snell and Nagelkerke are adjusted R square measures which are used for binary dependent variables.</a:t>
            </a:r>
            <a:endParaRPr/>
          </a:p>
        </p:txBody>
      </p:sp>
      <p:sp>
        <p:nvSpPr>
          <p:cNvPr id="384" name="Google Shape;384;p4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/>
              <a:t>Shows that we get a decent R squared with including PLalias.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Our accuracy drops significantly without PLalias</a:t>
            </a:r>
            <a:endParaRPr sz="1200"/>
          </a:p>
          <a:p>
            <a: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PLalias has strong predictive power</a:t>
            </a:r>
            <a:endParaRPr sz="1200"/>
          </a:p>
          <a:p>
            <a: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But it shows that there is something we are not including that could improve our model</a:t>
            </a:r>
            <a:endParaRPr/>
          </a:p>
        </p:txBody>
      </p:sp>
      <p:sp>
        <p:nvSpPr>
          <p:cNvPr id="385" name="Google Shape;38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Business Implications for Return Model</a:t>
            </a:r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an Accurate Predictive Model Can Help IMC</a:t>
            </a:r>
            <a:endParaRPr/>
          </a:p>
        </p:txBody>
      </p:sp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 extra attention to patients with features that have an  increased likelihood of returning for another case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in turn can help reduce costs (preventative treatment reduces the need for more visits)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Side benefit with “word of mouth” between patients and possible future patients</a:t>
            </a:r>
            <a:endParaRPr sz="14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Help forecast staffing needs, i.e. if we have (x) patients likely to return during time period (t) we need (y) doctors/specialists to fulfill demand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costs of data collection</a:t>
            </a:r>
            <a:endParaRPr sz="1600"/>
          </a:p>
        </p:txBody>
      </p:sp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Part 2: Exploring the Relationships among Body Regions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Creation for Part 2</a:t>
            </a:r>
            <a:endParaRPr/>
          </a:p>
        </p:txBody>
      </p:sp>
      <p:sp>
        <p:nvSpPr>
          <p:cNvPr id="410" name="Google Shape;41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11" name="Google Shape;411;p50"/>
          <p:cNvGraphicFramePr/>
          <p:nvPr/>
        </p:nvGraphicFramePr>
        <p:xfrm>
          <a:off x="1360750" y="1240988"/>
          <a:ext cx="6422500" cy="3611596"/>
        </p:xfrm>
        <a:graphic>
          <a:graphicData uri="http://schemas.openxmlformats.org/drawingml/2006/table">
            <a:tbl>
              <a:tblPr>
                <a:noFill/>
                <a:tableStyleId>{AF1A6334-2B91-4F7A-9AC4-74878A887C40}</a:tableStyleId>
              </a:tblPr>
              <a:tblGrid>
                <a:gridCol w="32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FFFFFF"/>
                          </a:solidFill>
                        </a:rPr>
                        <a:t>Visit Count</a:t>
                      </a:r>
                      <a:endParaRPr u="sng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Tallies the number of times each unique patient visits a clinic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Characteristics: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 variable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FFFFFF"/>
                          </a:solidFill>
                        </a:rPr>
                        <a:t>Multiple Injuries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 see if the patient had injuries to multiple body regions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Only used patients that came back for multiple body regions moving forward with our exploration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Characteristics: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Binary categorical - 1 for multiple body region injuries; 0 for one body region injury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Body Region Correlations</a:t>
            </a:r>
            <a:endParaRPr/>
          </a:p>
        </p:txBody>
      </p:sp>
      <p:sp>
        <p:nvSpPr>
          <p:cNvPr id="417" name="Google Shape;417;p51"/>
          <p:cNvSpPr txBox="1">
            <a:spLocks noGrp="1"/>
          </p:cNvSpPr>
          <p:nvPr>
            <p:ph type="body" idx="1"/>
          </p:nvPr>
        </p:nvSpPr>
        <p:spPr>
          <a:xfrm>
            <a:off x="1168800" y="141072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/>
              <a:t>Process:</a:t>
            </a:r>
            <a:endParaRPr sz="240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dummy variables for the patients visits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I.E 1 if they came in for that body region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Explored correlation and covariance between body regions</a:t>
            </a:r>
            <a:endParaRPr sz="1800"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2"/>
          </p:nvPr>
        </p:nvSpPr>
        <p:spPr>
          <a:xfrm>
            <a:off x="4995946" y="141072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/>
              <a:t>Result: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1800"/>
              <a:t>Two 20 x 20 matrices with each body region category as a row and a column</a:t>
            </a:r>
            <a:r>
              <a:rPr lang="en" sz="2400"/>
              <a:t> </a:t>
            </a:r>
            <a:endParaRPr sz="2400"/>
          </a:p>
        </p:txBody>
      </p:sp>
      <p:sp>
        <p:nvSpPr>
          <p:cNvPr id="419" name="Google Shape;41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25" y="1567550"/>
            <a:ext cx="546600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0225" y="1570600"/>
            <a:ext cx="36337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Covariance</a:t>
            </a:r>
            <a:endParaRPr/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550"/>
            <a:ext cx="5943599" cy="29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0" y="1567550"/>
            <a:ext cx="3048000" cy="29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xfrm>
            <a:off x="1297500" y="402296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Reflective Behavior </a:t>
            </a:r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body" idx="1"/>
          </p:nvPr>
        </p:nvSpPr>
        <p:spPr>
          <a:xfrm>
            <a:off x="482075" y="1614600"/>
            <a:ext cx="52734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positive relationships were generally reflective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If a patient came in for a knee issue, then there is a positive covariance that if the patient returned, it would also be for a knee issue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Though this may seem intuitive, it is interesting to note that this positive pattern is not seen for every single (or even a majority) of the body parts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Rather, we see that lumbar, cervix, anterior foot, and knee problems are the most likely to have a patient return for the same issue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 rotWithShape="1">
          <a:blip r:embed="rId3">
            <a:alphaModFix/>
          </a:blip>
          <a:srcRect b="10506"/>
          <a:stretch/>
        </p:blipFill>
        <p:spPr>
          <a:xfrm>
            <a:off x="6158775" y="1614600"/>
            <a:ext cx="2476500" cy="23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Predictions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Body Region with First Visit</a:t>
            </a:r>
            <a:endParaRPr/>
          </a:p>
        </p:txBody>
      </p:sp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513425" y="1661650"/>
            <a:ext cx="3987300" cy="17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Attempted to predict specific body region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 Forest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Accuracy: 35.873%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R-squared: .112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Results not really explained by the model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59" name="Google Shape;459;p56"/>
          <p:cNvSpPr txBox="1"/>
          <p:nvPr/>
        </p:nvSpPr>
        <p:spPr>
          <a:xfrm>
            <a:off x="1933950" y="3942025"/>
            <a:ext cx="52761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Conclusion:  not enough information on first visit to predict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6"/>
          <p:cNvSpPr txBox="1"/>
          <p:nvPr/>
        </p:nvSpPr>
        <p:spPr>
          <a:xfrm>
            <a:off x="5304750" y="1661650"/>
            <a:ext cx="3167700" cy="17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Variables Used: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FVage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Allowed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Month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Return for any other body region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25" y="1675813"/>
            <a:ext cx="5195225" cy="30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7"/>
          <p:cNvSpPr txBox="1"/>
          <p:nvPr/>
        </p:nvSpPr>
        <p:spPr>
          <a:xfrm>
            <a:off x="5739725" y="2283875"/>
            <a:ext cx="3046200" cy="2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Chosen model: Logistic Regression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Best accuracy score (our main consideration)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Similar recall score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Easy to understand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the Data</a:t>
            </a:r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the Data</a:t>
            </a:r>
            <a:endParaRPr/>
          </a:p>
        </p:txBody>
      </p:sp>
      <p:sp>
        <p:nvSpPr>
          <p:cNvPr id="480" name="Google Shape;48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81" name="Google Shape;481;p59"/>
          <p:cNvSpPr txBox="1"/>
          <p:nvPr/>
        </p:nvSpPr>
        <p:spPr>
          <a:xfrm>
            <a:off x="376625" y="1534700"/>
            <a:ext cx="31833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Cumulative Aggregate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4955850" y="1534700"/>
            <a:ext cx="39675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Binary Aggregate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5" y="2355350"/>
            <a:ext cx="3434650" cy="21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850" y="2355350"/>
            <a:ext cx="3433850" cy="21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Results</a:t>
            </a:r>
            <a:endParaRPr/>
          </a:p>
        </p:txBody>
      </p:sp>
      <p:sp>
        <p:nvSpPr>
          <p:cNvPr id="490" name="Google Shape;49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496" name="Google Shape;49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order to simplify the results, we used the six most frequently visited body regions as the six different dependent variables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Otherwise, having twenty different regressions would have been convoluted and not too insightful for business implications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body regions included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ANFT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CERV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KNEE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LUMB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NSPC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SHLD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also included the following control variables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MaxRisk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Gender(dummy coded)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FVage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Year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Month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1052550" y="1458025"/>
            <a:ext cx="70389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Can we build a model to predict if a patient will return based off of their first visit information?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Using these predicted return results, can we predict whether they will come back for a different body region?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Can we identify significant associations between the body regions for which patients return?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1150" dirty="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150" dirty="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title"/>
          </p:nvPr>
        </p:nvSpPr>
        <p:spPr>
          <a:xfrm>
            <a:off x="1128275" y="762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Results</a:t>
            </a:r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946550"/>
            <a:ext cx="4305300" cy="4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6550"/>
            <a:ext cx="4267200" cy="41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Results Cont.</a:t>
            </a:r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3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17" name="Google Shape;5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5" y="738150"/>
            <a:ext cx="4276725" cy="33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38" y="4127975"/>
            <a:ext cx="4267200" cy="10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950" y="738150"/>
            <a:ext cx="4276725" cy="33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200" y="4127975"/>
            <a:ext cx="4286250" cy="10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Explained</a:t>
            </a:r>
            <a:endParaRPr/>
          </a:p>
        </p:txBody>
      </p:sp>
      <p:sp>
        <p:nvSpPr>
          <p:cNvPr id="526" name="Google Shape;526;p6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way this can be read, for example let’s look at the regression with ANFT as the dependent variable.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someone came in for an ARM injury previously: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Then using the beta coefficient of -.084 for ARM, we can say that this person has a (e^-.084) = 0.92 less likely of coming in for an ANFT compared to someone who had not previously come in for an ARM injury.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the beta coefficient were positive, then the patient would be more likely to return.</a:t>
            </a:r>
            <a:endParaRPr sz="1800"/>
          </a:p>
        </p:txBody>
      </p:sp>
      <p:sp>
        <p:nvSpPr>
          <p:cNvPr id="527" name="Google Shape;52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which Dataset Should we Use?</a:t>
            </a:r>
            <a:endParaRPr/>
          </a:p>
        </p:txBody>
      </p:sp>
      <p:sp>
        <p:nvSpPr>
          <p:cNvPr id="533" name="Google Shape;533;p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binary data frame out performed the cumulative data frame in every regression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in control variables could increase performance of model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35" name="Google Shape;535;p65"/>
          <p:cNvSpPr txBox="1">
            <a:spLocks noGrp="1"/>
          </p:cNvSpPr>
          <p:nvPr>
            <p:ph type="body" idx="2"/>
          </p:nvPr>
        </p:nvSpPr>
        <p:spPr>
          <a:xfrm>
            <a:off x="4933196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Binary also produced more intuitive results on a medical basis.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 of this by looking at the LUMB regression</a:t>
            </a:r>
            <a:endParaRPr/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875" y="2963275"/>
            <a:ext cx="50870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1648" cy="47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Implications for Body Region Model </a:t>
            </a:r>
            <a:endParaRPr/>
          </a:p>
        </p:txBody>
      </p:sp>
      <p:sp>
        <p:nvSpPr>
          <p:cNvPr id="548" name="Google Shape;54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Implications</a:t>
            </a:r>
            <a:r>
              <a:rPr lang="en"/>
              <a:t> </a:t>
            </a:r>
            <a:endParaRPr/>
          </a:p>
        </p:txBody>
      </p:sp>
      <p:sp>
        <p:nvSpPr>
          <p:cNvPr id="554" name="Google Shape;554;p68"/>
          <p:cNvSpPr txBox="1">
            <a:spLocks noGrp="1"/>
          </p:cNvSpPr>
          <p:nvPr>
            <p:ph type="body" idx="1"/>
          </p:nvPr>
        </p:nvSpPr>
        <p:spPr>
          <a:xfrm>
            <a:off x="1250500" y="1567550"/>
            <a:ext cx="70389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Assist doctors in evaluating possible future injuries that a patient may come back for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 preventative treatment methods for patients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Help with staffing by seeing what type of specialists may need to be on hand if we know that a large portion of patients are going to visit in the future for a specific body region </a:t>
            </a:r>
            <a:endParaRPr sz="1800"/>
          </a:p>
        </p:txBody>
      </p:sp>
      <p:sp>
        <p:nvSpPr>
          <p:cNvPr id="555" name="Google Shape;55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561" name="Google Shape;561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67" name="Google Shape;567;p70"/>
          <p:cNvSpPr txBox="1">
            <a:spLocks noGrp="1"/>
          </p:cNvSpPr>
          <p:nvPr>
            <p:ph type="body" idx="1"/>
          </p:nvPr>
        </p:nvSpPr>
        <p:spPr>
          <a:xfrm>
            <a:off x="1052550" y="1458025"/>
            <a:ext cx="70389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We built a logistic regression model to predict if a patient will return based off of their first visit information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We built a logistic regression model to predict if a patient will return for any other body region based off first visit information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We explored the associations between the body regions to identify the likelihood a patient would return for a certain body region based off the body regions which a patient had previously came in for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1150" dirty="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150" dirty="0">
              <a:solidFill>
                <a:srgbClr val="7F7F7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74" name="Google Shape;574;p71"/>
          <p:cNvSpPr txBox="1">
            <a:spLocks noGrp="1"/>
          </p:cNvSpPr>
          <p:nvPr>
            <p:ph type="body" idx="1"/>
          </p:nvPr>
        </p:nvSpPr>
        <p:spPr>
          <a:xfrm>
            <a:off x="3525150" y="1772525"/>
            <a:ext cx="5496000" cy="1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did not contain the magnitude or severity of the injury for each visit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had the body region that was treated for each visit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could help account for more of the randomness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did not have the exact date of the visits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Amount allowed for treatments, not actual costs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5" name="Google Shape;575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772525"/>
            <a:ext cx="3043359" cy="27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Implications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If we can obtain accurate models, we can help the business by reducing costs, improving staffing levels, and providing  tools to market their services as a better preventative solution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274" y="2914650"/>
            <a:ext cx="3609451" cy="18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Expansion of Study</a:t>
            </a:r>
            <a:endParaRPr/>
          </a:p>
        </p:txBody>
      </p:sp>
      <p:sp>
        <p:nvSpPr>
          <p:cNvPr id="582" name="Google Shape;582;p72"/>
          <p:cNvSpPr txBox="1">
            <a:spLocks noGrp="1"/>
          </p:cNvSpPr>
          <p:nvPr>
            <p:ph type="body" idx="1"/>
          </p:nvPr>
        </p:nvSpPr>
        <p:spPr>
          <a:xfrm>
            <a:off x="450700" y="1520500"/>
            <a:ext cx="4802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Incorporation of cost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 had the allowed amount but that does not give full business insights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See whether it is worthwhile to keep offering a certain procedure or if it would be beneficial to offer certain procedures more often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Information on how injury occurred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Make the prediction model more robust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Better segment patients for analysis</a:t>
            </a:r>
            <a:endParaRPr sz="1400"/>
          </a:p>
        </p:txBody>
      </p:sp>
      <p:sp>
        <p:nvSpPr>
          <p:cNvPr id="583" name="Google Shape;58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50" y="1520494"/>
            <a:ext cx="3195000" cy="26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591" name="Google Shape;5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38650"/>
            <a:ext cx="47625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Introduction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Set 1 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814775" y="1381025"/>
            <a:ext cx="7521600" cy="3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14 features in the data set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Patient Information: EMID, Gender, FVage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Case/Procedure Information: Date, allowed, ICD, Procedure, DX, BRalpha, PLalias, MaxPL, FVL, FVrrisk, CSID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was collected from January of 2012 to December of 2016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was collected from outside network of patients, not from IMC patients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Patient and case information for 18,416 different patients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Over 330,000 entries indicating the number of procedures performed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About half of the patients came in for only one case, the other half came in for multiple different cases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 idx="4294967295"/>
          </p:nvPr>
        </p:nvSpPr>
        <p:spPr>
          <a:xfrm>
            <a:off x="1948300" y="2526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Given Variable Descriptions 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825" y="880925"/>
            <a:ext cx="6716350" cy="3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1999</Words>
  <Application>Microsoft Office PowerPoint</Application>
  <PresentationFormat>On-screen Show (16:9)</PresentationFormat>
  <Paragraphs>364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Montserrat</vt:lpstr>
      <vt:lpstr>Lato</vt:lpstr>
      <vt:lpstr>Arial</vt:lpstr>
      <vt:lpstr>Focus</vt:lpstr>
      <vt:lpstr>Predicting Future Patients</vt:lpstr>
      <vt:lpstr>Table of Contents</vt:lpstr>
      <vt:lpstr>IMC Mission Statement</vt:lpstr>
      <vt:lpstr>Research Questions</vt:lpstr>
      <vt:lpstr>Research Questions</vt:lpstr>
      <vt:lpstr>Research Implications</vt:lpstr>
      <vt:lpstr>Data Introduction</vt:lpstr>
      <vt:lpstr>Data Set 1 </vt:lpstr>
      <vt:lpstr>Given Variable Descriptions </vt:lpstr>
      <vt:lpstr>Drop Rows with N/A Values</vt:lpstr>
      <vt:lpstr>Categorical Variables Breakdown</vt:lpstr>
      <vt:lpstr>Common Body Regions</vt:lpstr>
      <vt:lpstr>Body Regions Affected </vt:lpstr>
      <vt:lpstr>PowerPoint Presentation</vt:lpstr>
      <vt:lpstr>Continuous Variables Breakdown</vt:lpstr>
      <vt:lpstr>Patient Age</vt:lpstr>
      <vt:lpstr>Part 1: Predicting if a Patient Will Return Based off First Visit Information</vt:lpstr>
      <vt:lpstr>Variable Creation for Part 1</vt:lpstr>
      <vt:lpstr>Split</vt:lpstr>
      <vt:lpstr>Initial Feature Selection</vt:lpstr>
      <vt:lpstr>Variables in Dataframe</vt:lpstr>
      <vt:lpstr>Important Variables</vt:lpstr>
      <vt:lpstr>Justification for Excluding variables</vt:lpstr>
      <vt:lpstr>FVrrisk Exclusion</vt:lpstr>
      <vt:lpstr>Variables Remaining</vt:lpstr>
      <vt:lpstr>Data Preparation</vt:lpstr>
      <vt:lpstr>Return Model</vt:lpstr>
      <vt:lpstr>Model Overview</vt:lpstr>
      <vt:lpstr>Boosting Algorithms</vt:lpstr>
      <vt:lpstr>Model Evaluation</vt:lpstr>
      <vt:lpstr>Model Accuracy Results</vt:lpstr>
      <vt:lpstr>Random Forest Feature Importance</vt:lpstr>
      <vt:lpstr>R Squared</vt:lpstr>
      <vt:lpstr>R Squared Explained</vt:lpstr>
      <vt:lpstr>Business Implications for Return Model</vt:lpstr>
      <vt:lpstr>How an Accurate Predictive Model Can Help IMC</vt:lpstr>
      <vt:lpstr>Part 2: Exploring the Relationships among Body Regions</vt:lpstr>
      <vt:lpstr>Variable Creation for Part 2</vt:lpstr>
      <vt:lpstr>Body Region Correlations</vt:lpstr>
      <vt:lpstr>Correlation</vt:lpstr>
      <vt:lpstr>Covariance</vt:lpstr>
      <vt:lpstr>Reflective Behavior </vt:lpstr>
      <vt:lpstr>Preliminary Predictions</vt:lpstr>
      <vt:lpstr>Predict Body Region with First Visit</vt:lpstr>
      <vt:lpstr>Predict Return for any other body region</vt:lpstr>
      <vt:lpstr>Aggregating the Data</vt:lpstr>
      <vt:lpstr>Aggregating the Data</vt:lpstr>
      <vt:lpstr>Regression Results</vt:lpstr>
      <vt:lpstr>Preface</vt:lpstr>
      <vt:lpstr>Regression Results</vt:lpstr>
      <vt:lpstr>Regression Results Cont.</vt:lpstr>
      <vt:lpstr>Results Explained</vt:lpstr>
      <vt:lpstr>So which Dataset Should we Use?</vt:lpstr>
      <vt:lpstr>PowerPoint Presentation</vt:lpstr>
      <vt:lpstr>Business Implications for Body Region Model </vt:lpstr>
      <vt:lpstr>Business Implications </vt:lpstr>
      <vt:lpstr>Moving Forward</vt:lpstr>
      <vt:lpstr>Summary</vt:lpstr>
      <vt:lpstr>Limitations</vt:lpstr>
      <vt:lpstr>Further Expansion of Study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Future Patients</dc:title>
  <cp:lastModifiedBy>Kenneth Thomas</cp:lastModifiedBy>
  <cp:revision>1</cp:revision>
  <dcterms:modified xsi:type="dcterms:W3CDTF">2019-04-25T05:29:34Z</dcterms:modified>
</cp:coreProperties>
</file>